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45" d="100"/>
          <a:sy n="45" d="100"/>
        </p:scale>
        <p:origin x="-114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nvestors.southwest.com/our-company/purpose-vision-values-and-mission" TargetMode="External"/><Relationship Id="rId2" Type="http://schemas.openxmlformats.org/officeDocument/2006/relationships/hyperlink" Target="https://last10k.com/sec-filings/luv#s33B13B8384B75C7384C1C7F26AF5ECE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Company is Southwest Airlines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dirty="0" smtClean="0"/>
              <a:t>Student Name</a:t>
            </a:r>
          </a:p>
          <a:p>
            <a:r>
              <a:rPr lang="en-US" cap="none" dirty="0" smtClean="0"/>
              <a:t>Insti5tution Affiliation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884547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593958"/>
            <a:ext cx="8761413" cy="1175847"/>
          </a:xfrm>
        </p:spPr>
        <p:txBody>
          <a:bodyPr/>
          <a:lstStyle/>
          <a:p>
            <a:r>
              <a:rPr lang="en-US" dirty="0"/>
              <a:t>Southwest Airlines Business Overview and </a:t>
            </a:r>
            <a:r>
              <a:rPr lang="en-US" dirty="0" smtClean="0"/>
              <a:t>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the largest low-cost carrier in the world with headquarters located in Dallas, Texas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purpose the company is to connect people to what’s important in their lives through friendly, reliable, and low-cost air travel </a:t>
            </a:r>
            <a:r>
              <a:rPr lang="en-US" dirty="0"/>
              <a:t>(Purpose, Vision, Values, and Mission, 2019</a:t>
            </a:r>
            <a:r>
              <a:rPr lang="en-US" dirty="0" smtClean="0"/>
              <a:t>).</a:t>
            </a:r>
          </a:p>
          <a:p>
            <a:r>
              <a:rPr lang="en-US" dirty="0" smtClean="0"/>
              <a:t>Its vision is to become the world's most loved, most flown, and most profitable airline </a:t>
            </a:r>
            <a:r>
              <a:rPr lang="en-US" dirty="0"/>
              <a:t>(Purpose, Vision, Values, and Mission, 2019</a:t>
            </a:r>
            <a:r>
              <a:rPr lang="en-US" dirty="0" smtClean="0"/>
              <a:t>).</a:t>
            </a:r>
          </a:p>
          <a:p>
            <a:r>
              <a:rPr lang="en-US" dirty="0" smtClean="0"/>
              <a:t>Its mission is dedication to the highest quality of customer service delivered with a sense of warm, friendliness, individual pride, and company spirit (Purpose</a:t>
            </a:r>
            <a:r>
              <a:rPr lang="en-US" dirty="0"/>
              <a:t>, Vision, Values, and </a:t>
            </a:r>
            <a:r>
              <a:rPr lang="en-US" dirty="0" smtClean="0"/>
              <a:t>Mission, 2019).</a:t>
            </a:r>
          </a:p>
        </p:txBody>
      </p:sp>
    </p:spTree>
    <p:extLst>
      <p:ext uri="{BB962C8B-B14F-4D97-AF65-F5344CB8AC3E}">
        <p14:creationId xmlns:p14="http://schemas.microsoft.com/office/powerpoint/2010/main" val="348464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Southwest Airlines Business Overview and </a:t>
            </a:r>
            <a:r>
              <a:rPr lang="en-US" dirty="0" smtClean="0"/>
              <a:t>Strategy  </a:t>
            </a:r>
            <a:r>
              <a:rPr lang="en-US" dirty="0" err="1" smtClean="0"/>
              <a:t>Cout’d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company believes in a sustainable future in which there will be a precise balance between customers, employees, stakeholders, and other stakeholders. </a:t>
            </a:r>
          </a:p>
          <a:p>
            <a:r>
              <a:rPr lang="en-US" dirty="0" smtClean="0"/>
              <a:t>The company has a robust route network that carries most passengers in the US.</a:t>
            </a:r>
          </a:p>
          <a:p>
            <a:r>
              <a:rPr lang="en-US" dirty="0" smtClean="0"/>
              <a:t>A compelling brand appeal with an outstanding customer service and hospitality</a:t>
            </a:r>
          </a:p>
          <a:p>
            <a:r>
              <a:rPr lang="en-US" dirty="0" smtClean="0"/>
              <a:t>Superior financial position with 46 consecutive years of profitability,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10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structure of Southwest Airlines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/>
                    </a:solidFill>
                  </a:rPr>
                  <a:t>Total Debt to Equity Ratio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Total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Liabilities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Total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Shareholder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Equity</m:t>
                        </m:r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 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26,243</m:t>
                        </m:r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$ 9,853 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dirty="0"/>
                  <a:t> 2.663453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Debt-to-Capital Ratio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/>
                          <m:t>Interest</m:t>
                        </m:r>
                        <m:r>
                          <m:rPr>
                            <m:nor/>
                          </m:rPr>
                          <a:rPr lang="en-US"/>
                          <m:t>−</m:t>
                        </m:r>
                        <m:r>
                          <m:rPr>
                            <m:nor/>
                          </m:rPr>
                          <a:rPr lang="en-US"/>
                          <m:t>bearing</m:t>
                        </m:r>
                        <m:r>
                          <m:rPr>
                            <m:nor/>
                          </m:rPr>
                          <a:rPr lang="en-US"/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Debt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/>
                          <m:t>Interest</m:t>
                        </m:r>
                        <m:r>
                          <m:rPr>
                            <m:nor/>
                          </m:rPr>
                          <a:rPr lang="en-US"/>
                          <m:t>−</m:t>
                        </m:r>
                        <m:r>
                          <m:rPr>
                            <m:nor/>
                          </m:rPr>
                          <a:rPr lang="en-US"/>
                          <m:t>bearing</m:t>
                        </m:r>
                        <m:r>
                          <m:rPr>
                            <m:nor/>
                          </m:rPr>
                          <a:rPr lang="en-US"/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Debt</m:t>
                        </m:r>
                        <m:r>
                          <m:rPr>
                            <m:nor/>
                          </m:rPr>
                          <a:rPr lang="en-US"/>
                          <m:t> + </m:t>
                        </m:r>
                        <m:r>
                          <m:rPr>
                            <m:nor/>
                          </m:rPr>
                          <a:rPr lang="en-US"/>
                          <m:t>Equity</m:t>
                        </m:r>
                        <m:r>
                          <m:rPr>
                            <m:nor/>
                          </m:rPr>
                          <a:rPr lang="en-US"/>
                          <m:t>)</m:t>
                        </m:r>
                      </m:den>
                    </m:f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$ 7,905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$7,905+$9,853</m:t>
                        </m:r>
                      </m:den>
                    </m:f>
                  </m:oMath>
                </a14:m>
                <a:r>
                  <a:rPr lang="en-US" dirty="0"/>
                  <a:t> = 0.4451515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sz="1600" dirty="0"/>
                  <a:t>Total Debt To Total Assets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𝑆h𝑜𝑟𝑡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i="0">
                            <a:latin typeface="Cambria Math"/>
                          </a:rPr>
                          <m:t>TermDebt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𝐿𝑜𝑛𝑔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𝐷𝑒𝑏𝑡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𝐴𝑠𝑠𝑒𝑡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$606+$2,771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$26,243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=0.1286819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" r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8991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structure of Southwest Airlines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Long Term Debt to Equity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𝐿𝑜𝑛𝑔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𝐷𝑒𝑏𝑡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𝐵𝑜𝑜𝑘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𝑉𝑎𝑙𝑢𝑒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𝐶𝑜𝑚𝑚𝑜𝑛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𝑒𝑞𝑢𝑖𝑡𝑦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$ 2,771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$606</m:t>
                        </m:r>
                      </m:den>
                    </m:f>
                  </m:oMath>
                </a14:m>
                <a:r>
                  <a:rPr lang="en-US" dirty="0"/>
                  <a:t> = 4.572607</a:t>
                </a:r>
              </a:p>
              <a:p>
                <a:r>
                  <a:rPr lang="en-US" dirty="0"/>
                  <a:t>Long Term Debt to Capital =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𝐿𝑜𝑛𝑔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𝐷𝑒𝑏𝑡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𝐿𝑜𝑛𝑔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𝑇𝑒𝑟𝑚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𝐷𝑒𝑏𝑡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𝑃𝑟𝑒𝑓𝑒𝑟𝑟𝑒𝑑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𝑆𝑡𝑜𝑐𝑘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𝐶𝑜𝑚𝑚𝑜𝑛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𝑆𝑡𝑜𝑐𝑘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$2,771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($2,771+$1,854)</m:t>
                        </m:r>
                      </m:den>
                    </m:f>
                  </m:oMath>
                </a14:m>
                <a:r>
                  <a:rPr lang="en-US" dirty="0"/>
                  <a:t> = 0.5991351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93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Southwest Airlines Co (LUV) 10K Annual Reports &amp; 10Q SEC Filings | Last10K. (2019, February 5). Retrieved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last10k.com/sec-filings/luv#s33B13B8384B75C7384C1C7F26AF5ECE9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Purpose, Vision, Values, and Mission. (2019, 25). Retrieved from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investors.southwest.com/our-company/purpose-vision-values-and-mission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141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217</TotalTime>
  <Words>392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 Boardroom</vt:lpstr>
      <vt:lpstr>Company is Southwest Airlines </vt:lpstr>
      <vt:lpstr>Southwest Airlines Business Overview and Strategy</vt:lpstr>
      <vt:lpstr>Southwest Airlines Business Overview and Strategy  Cout’d</vt:lpstr>
      <vt:lpstr>capital structure of Southwest Airlines</vt:lpstr>
      <vt:lpstr>capital structure of Southwest Airlines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is Southwest Airlines</dc:title>
  <dc:creator>user</dc:creator>
  <cp:lastModifiedBy>user</cp:lastModifiedBy>
  <cp:revision>9</cp:revision>
  <dcterms:created xsi:type="dcterms:W3CDTF">2019-02-23T18:42:33Z</dcterms:created>
  <dcterms:modified xsi:type="dcterms:W3CDTF">2019-02-24T00:33:56Z</dcterms:modified>
</cp:coreProperties>
</file>